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6" r:id="rId2"/>
    <p:sldId id="265" r:id="rId3"/>
    <p:sldId id="262" r:id="rId4"/>
    <p:sldId id="284" r:id="rId5"/>
    <p:sldId id="259" r:id="rId6"/>
    <p:sldId id="285" r:id="rId7"/>
    <p:sldId id="287" r:id="rId8"/>
    <p:sldId id="286" r:id="rId9"/>
    <p:sldId id="269" r:id="rId10"/>
    <p:sldId id="288" r:id="rId11"/>
    <p:sldId id="289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571480"/>
            <a:ext cx="6357982" cy="120032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7200" b="1" i="1" dirty="0" err="1" smtClean="0">
                <a:ln w="1905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Портфолио</a:t>
            </a:r>
            <a:endParaRPr lang="ru-RU" sz="7200" i="1" dirty="0">
              <a:ln w="1905"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643050"/>
            <a:ext cx="6643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+mj-lt"/>
            </a:endParaRPr>
          </a:p>
          <a:p>
            <a:pPr algn="r"/>
            <a:r>
              <a:rPr lang="ru-RU" sz="2800" i="1" dirty="0" smtClean="0">
                <a:solidFill>
                  <a:srgbClr val="002060"/>
                </a:solidFill>
                <a:latin typeface="+mj-lt"/>
              </a:rPr>
              <a:t>Воспитателя </a:t>
            </a:r>
          </a:p>
          <a:p>
            <a:pPr algn="r"/>
            <a:r>
              <a:rPr lang="ru-RU" sz="2800" i="1" dirty="0" err="1" smtClean="0">
                <a:solidFill>
                  <a:srgbClr val="002060"/>
                </a:solidFill>
                <a:latin typeface="+mj-lt"/>
              </a:rPr>
              <a:t>Ладоновой</a:t>
            </a:r>
            <a:endParaRPr lang="ru-RU" sz="2800" i="1" dirty="0" smtClean="0">
              <a:solidFill>
                <a:srgbClr val="002060"/>
              </a:solidFill>
              <a:latin typeface="+mj-lt"/>
            </a:endParaRPr>
          </a:p>
          <a:p>
            <a:pPr algn="r"/>
            <a:r>
              <a:rPr lang="ru-RU" sz="2800" i="1" dirty="0" smtClean="0">
                <a:solidFill>
                  <a:srgbClr val="002060"/>
                </a:solidFill>
                <a:latin typeface="+mj-lt"/>
              </a:rPr>
              <a:t>Людмилы </a:t>
            </a:r>
          </a:p>
          <a:p>
            <a:pPr algn="r"/>
            <a:r>
              <a:rPr lang="ru-RU" sz="2800" i="1" dirty="0" smtClean="0">
                <a:solidFill>
                  <a:srgbClr val="002060"/>
                </a:solidFill>
                <a:latin typeface="+mj-lt"/>
              </a:rPr>
              <a:t>Николаевны</a:t>
            </a:r>
          </a:p>
          <a:p>
            <a:pPr algn="r"/>
            <a:r>
              <a:rPr lang="ru-RU" sz="2800" i="1" dirty="0" smtClean="0">
                <a:solidFill>
                  <a:srgbClr val="002060"/>
                </a:solidFill>
                <a:latin typeface="+mj-lt"/>
              </a:rPr>
              <a:t>Муниципальное дошкольное образовательное учреждение </a:t>
            </a:r>
          </a:p>
          <a:p>
            <a:pPr algn="r"/>
            <a:r>
              <a:rPr lang="ru-RU" sz="2800" i="1" dirty="0" smtClean="0">
                <a:solidFill>
                  <a:srgbClr val="002060"/>
                </a:solidFill>
                <a:latin typeface="+mj-lt"/>
              </a:rPr>
              <a:t>детский сад «Березка»</a:t>
            </a:r>
          </a:p>
          <a:p>
            <a:pPr algn="ctr"/>
            <a:endParaRPr lang="ru-RU" sz="36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</p:txBody>
      </p:sp>
      <p:pic>
        <p:nvPicPr>
          <p:cNvPr id="1027" name="Picture 3" descr="C:\Users\SONY\Desktop\Новая папка\i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60" y="3071810"/>
            <a:ext cx="4714908" cy="3557401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ContrastingRigh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214414" y="1857364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одарять светом других, </a:t>
            </a:r>
            <a:endParaRPr lang="ru-RU" sz="2400" b="1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 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носить солнце в себе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358246" cy="4495816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степень. Всероссийский фотоконкурс «Улыбка». Работа: «Лучезарная улыбка» </a:t>
            </a:r>
          </a:p>
          <a:p>
            <a:pPr algn="l">
              <a:spcAft>
                <a:spcPts val="0"/>
              </a:spcAft>
            </a:pP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место. </a:t>
            </a: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Международный конкурс рисунков и поделок «Новый год-любимый праздник» </a:t>
            </a:r>
          </a:p>
          <a:p>
            <a:pPr algn="l">
              <a:spcAft>
                <a:spcPts val="0"/>
              </a:spcAft>
            </a:pPr>
            <a:r>
              <a:rPr lang="ru-RU" sz="1800" i="1" dirty="0" smtClean="0">
                <a:solidFill>
                  <a:srgbClr val="002060"/>
                </a:solidFill>
              </a:rPr>
              <a:t>Благодарственное письмо. За активное участие в выставке творческих работ, посвященной «Дню оленевода» </a:t>
            </a:r>
          </a:p>
          <a:p>
            <a:pPr algn="l"/>
            <a:r>
              <a:rPr lang="ru-RU" sz="1800" i="1" dirty="0" smtClean="0">
                <a:solidFill>
                  <a:srgbClr val="002060"/>
                </a:solidFill>
              </a:rPr>
              <a:t>1 степень. Конкурс детского творчества «Пасхальная Весна 2015». Номинация «Декорирование посуды» </a:t>
            </a:r>
          </a:p>
          <a:p>
            <a:pPr algn="l"/>
            <a:r>
              <a:rPr lang="ru-RU" sz="1800" i="1" dirty="0" smtClean="0">
                <a:solidFill>
                  <a:srgbClr val="002060"/>
                </a:solidFill>
              </a:rPr>
              <a:t>1 место. Отборочный этап Всероссийской патриотической акции «Дети России – за мир!»,  посвященный 70-летию Победы в Великой Отечественной войне в рамках федерального патриотического проекта «Детские сады - детям»</a:t>
            </a:r>
          </a:p>
          <a:p>
            <a:pPr algn="l"/>
            <a:r>
              <a:rPr lang="ru-RU" sz="1800" i="1" dirty="0" smtClean="0">
                <a:solidFill>
                  <a:srgbClr val="002060"/>
                </a:solidFill>
              </a:rPr>
              <a:t>1 место. Отборочный этап Всероссийской патриотической акции «Дети России – за мир!»,  посвященный 70-летию Победы в Великой Отечественной войне в рамках федерального патриотического проекта «Детские сады - детям»</a:t>
            </a:r>
          </a:p>
          <a:p>
            <a:pPr algn="l"/>
            <a:r>
              <a:rPr lang="en-US" sz="1800" i="1" dirty="0" smtClean="0">
                <a:solidFill>
                  <a:srgbClr val="002060"/>
                </a:solidFill>
              </a:rPr>
              <a:t>III</a:t>
            </a:r>
            <a:r>
              <a:rPr lang="ru-RU" sz="1800" i="1" dirty="0" smtClean="0">
                <a:solidFill>
                  <a:srgbClr val="002060"/>
                </a:solidFill>
              </a:rPr>
              <a:t> место. </a:t>
            </a:r>
            <a:r>
              <a:rPr lang="en-US" sz="1800" i="1" dirty="0" smtClean="0">
                <a:solidFill>
                  <a:srgbClr val="002060"/>
                </a:solidFill>
              </a:rPr>
              <a:t>II</a:t>
            </a:r>
            <a:r>
              <a:rPr lang="ru-RU" sz="1800" i="1" dirty="0" smtClean="0">
                <a:solidFill>
                  <a:srgbClr val="002060"/>
                </a:solidFill>
              </a:rPr>
              <a:t> Всероссийский конкурс:  «Ты - гений». Номинация: «Декоративно-прикладное творчество». Работа: «Цветочная феерия» </a:t>
            </a:r>
          </a:p>
          <a:p>
            <a:pPr algn="l"/>
            <a:endParaRPr lang="ru-RU" sz="2000" i="1" dirty="0" smtClean="0">
              <a:solidFill>
                <a:srgbClr val="002060"/>
              </a:solidFill>
            </a:endParaRPr>
          </a:p>
          <a:p>
            <a:pPr algn="l"/>
            <a:endParaRPr lang="ru-RU" sz="2000" i="1" dirty="0" smtClean="0">
              <a:solidFill>
                <a:srgbClr val="002060"/>
              </a:solidFill>
            </a:endParaRPr>
          </a:p>
          <a:p>
            <a:pPr algn="l"/>
            <a:endParaRPr lang="ru-RU" sz="2000" i="1" dirty="0" smtClean="0">
              <a:solidFill>
                <a:srgbClr val="002060"/>
              </a:solidFill>
            </a:endParaRPr>
          </a:p>
          <a:p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7929618" cy="4924444"/>
          </a:xfrm>
        </p:spPr>
        <p:txBody>
          <a:bodyPr>
            <a:normAutofit/>
          </a:bodyPr>
          <a:lstStyle/>
          <a:p>
            <a:pPr algn="l"/>
            <a:r>
              <a:rPr lang="en-US" sz="2000" i="1" dirty="0" smtClean="0">
                <a:solidFill>
                  <a:srgbClr val="002060"/>
                </a:solidFill>
              </a:rPr>
              <a:t>I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algn="l"/>
            <a:endParaRPr lang="ru-RU" sz="2000" i="1" dirty="0" smtClean="0">
              <a:solidFill>
                <a:srgbClr val="002060"/>
              </a:solidFill>
            </a:endParaRPr>
          </a:p>
          <a:p>
            <a:pPr algn="l"/>
            <a:r>
              <a:rPr lang="en-US" sz="2000" i="1" dirty="0" smtClean="0">
                <a:solidFill>
                  <a:srgbClr val="002060"/>
                </a:solidFill>
              </a:rPr>
              <a:t>I</a:t>
            </a:r>
            <a:r>
              <a:rPr lang="ru-RU" sz="2000" i="1" dirty="0" smtClean="0">
                <a:solidFill>
                  <a:srgbClr val="002060"/>
                </a:solidFill>
              </a:rPr>
              <a:t> место. Всероссийский дистанционный конкурс «Мой костюм». Работа «Селькупские мотивы»  </a:t>
            </a:r>
          </a:p>
          <a:p>
            <a:pPr algn="l"/>
            <a:r>
              <a:rPr lang="ru-RU" sz="2000" i="1" dirty="0" smtClean="0">
                <a:solidFill>
                  <a:srgbClr val="002060"/>
                </a:solidFill>
              </a:rPr>
              <a:t>3 степени. Всероссийский творческий конкурс, посвященный 70-летию Победы в Великой Отечественной войне «Подвиг нашего народа». Номинация «Рисунок». Работа «  70 лет Победы!» </a:t>
            </a:r>
          </a:p>
          <a:p>
            <a:pPr algn="l"/>
            <a:r>
              <a:rPr lang="ru-RU" sz="2000" i="1" dirty="0" smtClean="0">
                <a:solidFill>
                  <a:srgbClr val="002060"/>
                </a:solidFill>
              </a:rPr>
              <a:t> 2 степени. Всероссийский творческий конкурс, посвященный 70-летию в Вов «Этих дней не смолкает слава». Номинация «Рисунок». Работа « Голубь мира!» </a:t>
            </a:r>
          </a:p>
          <a:p>
            <a:pPr algn="l"/>
            <a:r>
              <a:rPr lang="ru-RU" sz="2000" i="1" dirty="0" smtClean="0">
                <a:solidFill>
                  <a:srgbClr val="002060"/>
                </a:solidFill>
              </a:rPr>
              <a:t>Лауреат. Всероссийский конкурс </a:t>
            </a:r>
            <a:r>
              <a:rPr lang="ru-RU" sz="2000" i="1" dirty="0" err="1" smtClean="0">
                <a:solidFill>
                  <a:srgbClr val="002060"/>
                </a:solidFill>
              </a:rPr>
              <a:t>РусКонкурс</a:t>
            </a:r>
            <a:r>
              <a:rPr lang="ru-RU" sz="2000" i="1" dirty="0" smtClean="0">
                <a:solidFill>
                  <a:srgbClr val="002060"/>
                </a:solidFill>
              </a:rPr>
              <a:t>. Номинация «Осеннее вдохновение». Работа «Осенние листья, как пламя костра» </a:t>
            </a:r>
          </a:p>
          <a:p>
            <a:pPr algn="l"/>
            <a:r>
              <a:rPr lang="ru-RU" sz="2000" i="1" dirty="0" smtClean="0">
                <a:solidFill>
                  <a:srgbClr val="002060"/>
                </a:solidFill>
              </a:rPr>
              <a:t>3 степени. Международный творческий конкурс «Пластилиновое лето». Номинация «Декоративно-прикладное творчество»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71670" y="1070558"/>
            <a:ext cx="6786610" cy="53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одарять светом других, надо носить солнце в себе</a:t>
            </a:r>
            <a:r>
              <a:rPr kumimoji="0" lang="ru-RU" sz="16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Говорят  что человек творец своей судьбы. В 1988 году я поступила в институт и это моя судьба . Я думаю что назвать себя воспитателем и быть им имеет право только тот , кто по настоящему любит детей , уважает каждого , как личность , принимает таким , какой он есть , любит его . Но любовь должна быть правдивой и подлинной . Ребенок хорошо чувствует фальшь. Учить его видеть,	понимать людей и самого себя – это самое трудное и сложное в деле воспитания детей. Любовь должна быть такой, чтобы у ребенка пробуждалась чуткость сердца к окружающему миру, ко всему, что создал человек. Воспитание человека!	Всего два слова, но за ними целенаправленный, повседневный, порой, невидимый мой труд воспитателя. Воспитатель-это не просто профессия. Это - прежде всего человек, который должен быть тонким знатоком детской души, ее особенности и психологию. Недостаточно знать образовательную программу, методику по которой работает воспитатель, надо иметь возможность донести свои знания до детей, нужно уметь это сделать применительно к каждому ребенку. Идут дни, недели, месяца, годы. Очень быстро идут и уже позади 22 года педагогической работы, меняются времена, меняемся мы, но не меняется мое педагогическое кредо, «чтобы одарять светом других, надо носить солнце в себе».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500042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Мое педагогическое кредо</a:t>
            </a:r>
            <a:endParaRPr lang="ru-RU" sz="40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2049" name="Picture 1" descr="C:\Users\SONY\Desktop\Новая папка\51547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4071942"/>
            <a:ext cx="3000396" cy="23612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ContrastingRigh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SONY\Desktop\Новая папка (5)\фото детей\picture-439251-13992149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2786082" cy="3755154"/>
          </a:xfrm>
          <a:prstGeom prst="rect">
            <a:avLst/>
          </a:prstGeom>
          <a:ln w="1905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HeroicExtremeRightFacing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572000" y="785794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785794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Общие сведения</a:t>
            </a:r>
            <a:endParaRPr lang="ru-RU" sz="4000" b="1" i="1" dirty="0">
              <a:ln>
                <a:solidFill>
                  <a:srgbClr val="002060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1571612"/>
            <a:ext cx="607219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	Образование – высшее педагогическое </a:t>
            </a:r>
          </a:p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	Специальность – учитель математики</a:t>
            </a:r>
          </a:p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	Окончила -  Саратовский ордена Почета государственный педагогический институт Федина в 1994г.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	Курсы переподготовки -     ФГБОУ ВПО «</a:t>
            </a:r>
            <a:r>
              <a:rPr lang="ru-RU" sz="2000" dirty="0" err="1" smtClean="0">
                <a:solidFill>
                  <a:srgbClr val="002060"/>
                </a:solidFill>
              </a:rPr>
              <a:t>Шадринский</a:t>
            </a:r>
            <a:r>
              <a:rPr lang="ru-RU" sz="2000" dirty="0" smtClean="0">
                <a:solidFill>
                  <a:srgbClr val="002060"/>
                </a:solidFill>
              </a:rPr>
              <a:t> государственный педагогический институт. 2015г.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	Специальность – «Дошкольное образование»</a:t>
            </a:r>
            <a:endParaRPr lang="ru-RU" sz="2000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2000" i="1" dirty="0" smtClean="0">
                <a:solidFill>
                  <a:srgbClr val="002060"/>
                </a:solidFill>
                <a:latin typeface="+mj-lt"/>
              </a:rPr>
              <a:t>	Педагогический стаж – 22 года.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+mj-lt"/>
              </a:rPr>
              <a:t>	Стаж работы в Д.</a:t>
            </a:r>
            <a:r>
              <a:rPr lang="en-US" sz="2000" i="1" dirty="0" smtClean="0">
                <a:solidFill>
                  <a:srgbClr val="002060"/>
                </a:solidFill>
                <a:latin typeface="+mj-lt"/>
              </a:rPr>
              <a:t>/</a:t>
            </a:r>
            <a:r>
              <a:rPr lang="ru-RU" sz="2000" i="1" dirty="0" smtClean="0">
                <a:solidFill>
                  <a:srgbClr val="002060"/>
                </a:solidFill>
                <a:latin typeface="+mj-lt"/>
              </a:rPr>
              <a:t>саду «Березка»  - 4 года 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+mj-lt"/>
              </a:rPr>
              <a:t>	Первая  квалификационная категория.</a:t>
            </a:r>
          </a:p>
          <a:p>
            <a:endParaRPr lang="ru-RU" sz="2800" i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785794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Курсы повышения квалификации </a:t>
            </a:r>
            <a:endParaRPr lang="ru-RU" sz="4000" b="1" i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1428736"/>
            <a:ext cx="50720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+mj-lt"/>
            </a:endParaRP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2014г. – Педагогический университет «Первое сентября» и Факультет педагогического образования МГУ им. М.В.Ломоносова по программе: «Современное образовательное учреждение (специализация: Дошкольное образование)»  в объеме  - 108 часов.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 	 2015г. –  ООО «Издательство «Учитель», по программе: «Сопровождение специалистов дошкольных образовательных организаций в освоении и реализации ФГОС ДО» в объеме -  72 часа.</a:t>
            </a:r>
            <a:r>
              <a:rPr lang="ru-RU" sz="2000" dirty="0" smtClean="0"/>
              <a:t>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+mj-lt"/>
              </a:rPr>
            </a:b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	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9219" name="Picture 3" descr="C:\Users\SONY\Desktop\Новая папка\662542f3b648c48ebe9766f091417ad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0098" y="2571744"/>
            <a:ext cx="4286280" cy="3524258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86808" cy="54292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	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642918"/>
            <a:ext cx="7772400" cy="1143007"/>
          </a:xfrm>
        </p:spPr>
        <p:txBody>
          <a:bodyPr/>
          <a:lstStyle/>
          <a:p>
            <a:pPr algn="ctr"/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Семинары, конференции</a:t>
            </a:r>
            <a:r>
              <a:rPr lang="ru-RU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500174"/>
            <a:ext cx="6286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Обучение на всероссийском семинаре - практикуме «Социально-коммуникативное развитие дошкольников в соответствии с ФГОС ДО, Примерной общеобразовательной программой ДО» в объеме 2-х часов. 2015г. Издательство «Учитель»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Обучение на всероссийском семинаре «Мониторинг, диагностика и оценка профессиональной деятельности современного педагога» в объеме 3-х часов. 2015г. Издательство «Учитель»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Международная конференция</a:t>
            </a:r>
          </a:p>
          <a:p>
            <a:r>
              <a:rPr lang="en-US" sz="2000" i="1" dirty="0" smtClean="0">
                <a:solidFill>
                  <a:srgbClr val="002060"/>
                </a:solidFill>
              </a:rPr>
              <a:t>II</a:t>
            </a:r>
            <a:r>
              <a:rPr lang="ru-RU" sz="2000" i="1" dirty="0" smtClean="0">
                <a:solidFill>
                  <a:srgbClr val="002060"/>
                </a:solidFill>
              </a:rPr>
              <a:t> Международная педагогическая конференция «Педагогическая инициатива». Доклад:  «Развитие речи детей младшего дошкольного возраста посредством включения их в игровую деятельность».</a:t>
            </a:r>
          </a:p>
        </p:txBody>
      </p:sp>
      <p:pic>
        <p:nvPicPr>
          <p:cNvPr id="25602" name="Picture 2" descr="C:\Users\SONY\Desktop\Новая папка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256"/>
            <a:ext cx="2571768" cy="23812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428604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Результаты личного участия в конкурсах</a:t>
            </a:r>
            <a:endParaRPr lang="ru-RU" sz="40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612845"/>
            <a:ext cx="67866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857232"/>
            <a:ext cx="57864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</a:t>
            </a:r>
            <a:r>
              <a:rPr lang="ru-RU" sz="2000" i="1" dirty="0" smtClean="0">
                <a:solidFill>
                  <a:srgbClr val="002060"/>
                </a:solidFill>
              </a:rPr>
              <a:t>Диплом лауреата. </a:t>
            </a:r>
            <a:r>
              <a:rPr lang="en-US" sz="2000" i="1" dirty="0" smtClean="0">
                <a:solidFill>
                  <a:srgbClr val="002060"/>
                </a:solidFill>
              </a:rPr>
              <a:t>V</a:t>
            </a:r>
            <a:r>
              <a:rPr lang="ru-RU" sz="2000" i="1" dirty="0" smtClean="0">
                <a:solidFill>
                  <a:srgbClr val="002060"/>
                </a:solidFill>
              </a:rPr>
              <a:t> Всероссийский творческий конкурс «</a:t>
            </a:r>
            <a:r>
              <a:rPr lang="ru-RU" sz="2000" i="1" dirty="0" err="1" smtClean="0">
                <a:solidFill>
                  <a:srgbClr val="002060"/>
                </a:solidFill>
              </a:rPr>
              <a:t>Талантоха</a:t>
            </a:r>
            <a:r>
              <a:rPr lang="ru-RU" sz="2000" i="1" dirty="0" smtClean="0">
                <a:solidFill>
                  <a:srgbClr val="002060"/>
                </a:solidFill>
              </a:rPr>
              <a:t>». Номинация «Творческие работы и методические разработки педагогов». Работа: семинар-практикум для родителей «Учимся вместе с детьми» 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	Диплом дипломанта </a:t>
            </a:r>
            <a:r>
              <a:rPr lang="en-US" sz="2000" i="1" dirty="0" smtClean="0">
                <a:solidFill>
                  <a:srgbClr val="002060"/>
                </a:solidFill>
              </a:rPr>
              <a:t>IV</a:t>
            </a:r>
            <a:r>
              <a:rPr lang="ru-RU" sz="2000" i="1" dirty="0" smtClean="0">
                <a:solidFill>
                  <a:srgbClr val="002060"/>
                </a:solidFill>
              </a:rPr>
              <a:t> Всероссийский творческий конкурс для педагогов и родителей «Открытая книга». Тема конкурса: «Навстречу блеску детских глаз, есть тысяча путей». Номинация: «Конкурс сценариев мероприятий для родителей» 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	Диплом лауреата </a:t>
            </a:r>
            <a:r>
              <a:rPr lang="en-US" sz="2000" i="1" dirty="0" smtClean="0">
                <a:solidFill>
                  <a:srgbClr val="002060"/>
                </a:solidFill>
              </a:rPr>
              <a:t>II</a:t>
            </a:r>
            <a:r>
              <a:rPr lang="ru-RU" sz="2000" i="1" dirty="0" smtClean="0">
                <a:solidFill>
                  <a:srgbClr val="002060"/>
                </a:solidFill>
              </a:rPr>
              <a:t> Всероссийский конкурс профессионального мастерства воспитателей и педагогов ДОУ «Современный детский сад-2014»,  работа «Цикл родительских собраний»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8193" name="Picture 1" descr="C:\Users\SONY\Desktop\Новая папка\4eZR9C5BFihAYfpUq49M4xDftgsaXoWn4qGcGioAcnd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60" y="3714752"/>
            <a:ext cx="3071834" cy="2634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ContrastingLef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858280" cy="63579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	</a:t>
            </a:r>
            <a:br>
              <a:rPr lang="ru-RU" sz="2200" dirty="0" smtClean="0"/>
            </a:br>
            <a:r>
              <a:rPr lang="ru-RU" sz="2200" dirty="0" smtClean="0"/>
              <a:t>	</a:t>
            </a:r>
            <a:r>
              <a:rPr lang="ru-RU" sz="2200" i="1" dirty="0" smtClean="0">
                <a:solidFill>
                  <a:srgbClr val="002060"/>
                </a:solidFill>
              </a:rPr>
              <a:t>Сертификат участника.  Всероссийский конкурс «Мое призвание» (конкурс эссе).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	Диплом </a:t>
            </a:r>
            <a:r>
              <a:rPr lang="ru-RU" sz="2200" i="1" dirty="0" err="1" smtClean="0">
                <a:solidFill>
                  <a:srgbClr val="002060"/>
                </a:solidFill>
              </a:rPr>
              <a:t>Гран-При</a:t>
            </a:r>
            <a:r>
              <a:rPr lang="ru-RU" sz="2200" i="1" dirty="0" smtClean="0">
                <a:solidFill>
                  <a:srgbClr val="002060"/>
                </a:solidFill>
              </a:rPr>
              <a:t>. Международный  открытый фестиваль «Педагогический талант». Номинация: «Лучшее </a:t>
            </a:r>
            <a:r>
              <a:rPr lang="ru-RU" sz="2200" i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2200" i="1" dirty="0" smtClean="0">
                <a:solidFill>
                  <a:srgbClr val="002060"/>
                </a:solidFill>
              </a:rPr>
              <a:t> педагога, преподавателя». Работа: «Чтобы одарять светом других, надо носить солнце в себе»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	Диплом 3 место. Всероссийский конкурс «Педагогический успех». Номинация «Летняя пора». Работа «Играем, веселимся – летом»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	Сертификат участника. Всероссийский конкурс «Мои детки, как конфетки». Работа: «Мы подросли»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	Диплом 1 место. Фестиваль международных и всероссийских конкурсов «Таланты России». Номинация «Сценарий мероприятий». Работа «Все дальше уходит от нас эта дата - 9 Мая 1945 года»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	Грамота 3 место. Муниципальный конкурс декоративно-прикладного искусства педагогов образовательных учреждений «Радуга увлечений» 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	</a:t>
            </a:r>
            <a:endParaRPr lang="ru-RU" sz="2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642919"/>
            <a:ext cx="7772400" cy="64294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Поощрения</a:t>
            </a:r>
            <a:endParaRPr lang="ru-RU" sz="40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000232" y="1175279"/>
            <a:ext cx="685804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Благодарственное письмо за подготовку детей к выставке</a:t>
            </a:r>
            <a:r>
              <a:rPr kumimoji="0" lang="ru-RU" sz="16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декоративно-прикладного искусства «Пасхальное яйцо»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	Благодарственное письмо за активное участие в выставке рисунков, посвященной 70-летию Великой Победы 1941-1945г.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	Диплом за активное участие в конкурсе поделок «Вот и осень наступила».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	Благодарственное письмо Главы МО </a:t>
            </a:r>
            <a:r>
              <a:rPr kumimoji="0" lang="ru-RU" sz="160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Толькинское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за организацию и проведение выставки творческих работ, </a:t>
            </a:r>
            <a:r>
              <a:rPr kumimoji="0" lang="ru-RU" sz="16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посвященной «Дню оленевода и охотника».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	Благодарственное письмо Главы МО </a:t>
            </a:r>
            <a:r>
              <a:rPr kumimoji="0" lang="ru-RU" sz="160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Толькинское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за добросовестную работу и достигнутые трудовые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успехи в связи с 86-летней годовщине со дня образования села Толька.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	Грамота за подготовку призеров и победителя конкурса  детского творчества «Пасхальная Весна 2015»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	Благодарность начальника Управления образования МО </a:t>
            </a:r>
            <a:r>
              <a:rPr kumimoji="0" lang="ru-RU" sz="160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Красноселькупский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район за качественное </a:t>
            </a:r>
            <a:r>
              <a:rPr kumimoji="0" lang="ru-RU" sz="16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исполнение должностных обязанностей и в честь празднования Дня воспитателя и всех дошкольных работников;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	Благодарственное письмо Заочного консультативно-психологического центра «Талант колыбели»  </a:t>
            </a:r>
            <a:r>
              <a:rPr kumimoji="0" lang="ru-RU" sz="160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з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а активное участие в проекте «Талант колыбели» и в связи с юбилеем Центра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 </a:t>
            </a:r>
          </a:p>
        </p:txBody>
      </p:sp>
      <p:pic>
        <p:nvPicPr>
          <p:cNvPr id="26626" name="Picture 2" descr="C:\Users\SONY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57670"/>
            <a:ext cx="1928794" cy="2500330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8572560" cy="1357321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4000" b="1" dirty="0" smtClean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ru-RU" sz="123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Статьи, выступления</a:t>
            </a:r>
          </a:p>
          <a:p>
            <a:pPr algn="ctr"/>
            <a:r>
              <a:rPr lang="ru-RU" sz="4000" b="1" u="sng" dirty="0" smtClean="0"/>
              <a:t> </a:t>
            </a:r>
            <a:endParaRPr lang="ru-RU" sz="4000" b="1" dirty="0" smtClean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285860"/>
            <a:ext cx="735808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	</a:t>
            </a: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Публикация материалов  в Интернет - журнале «Планета Детства», в разделе «Воспитатель» - «Младшая группа». Материал: «Развиваемся - играя».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Статья «Развивающие, подвижные игры для младших дошкольников» во Всероссийском журнале «Инструктор по физкультуре» 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Публикация на сайте «Социальная сеть работников образования». Учебно-методический материал: «Играем с удовольствием!».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Публикация на сайте «Социальная сеть работников образования».  Консультация для родителей   «Мы вместе».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Публикация на сайте «Социальная сеть работников образования».  Презентация  «</a:t>
            </a:r>
            <a:r>
              <a:rPr lang="ru-RU" sz="1600" i="1" dirty="0" err="1" smtClean="0">
                <a:solidFill>
                  <a:srgbClr val="002060"/>
                </a:solidFill>
                <a:ea typeface="Calibri"/>
                <a:cs typeface="Times New Roman"/>
              </a:rPr>
              <a:t>Портфолио</a:t>
            </a: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 воспитателя».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Публикация на сайте «Социальная сеть работников образования».  Картотека «Поговорим о вежливости».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Статьи «Волшебные слова творят чудеса!» в газете «Северный край».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Публикация работы: «В помощь педагогам «Развитие речи дошкольника через игровую деятельность»» на странице сайта  сетевого сообщества педагогов дошкольного образования «Детский сад Ямала»</a:t>
            </a:r>
          </a:p>
          <a:p>
            <a:pPr>
              <a:spcAft>
                <a:spcPts val="0"/>
              </a:spcAft>
            </a:pPr>
            <a:r>
              <a:rPr lang="ru-RU" sz="1600" i="1" dirty="0" smtClean="0">
                <a:solidFill>
                  <a:srgbClr val="002060"/>
                </a:solidFill>
                <a:ea typeface="Calibri"/>
                <a:cs typeface="Times New Roman"/>
              </a:rPr>
              <a:t>	Сотрудничество  с информационной газетой «Толька-правда», размещает материал в рубрику: «Поздравляем!», также информация о проведенных мероприятиях в группе детского сада</a:t>
            </a:r>
            <a:endParaRPr lang="ru-RU" sz="1600" i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7" name="Рисунок 18" descr="61405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28726" y="3929066"/>
            <a:ext cx="3714776" cy="2566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1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Шаблоны для презентаций природа &quot; и другие образцы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2000240"/>
            <a:ext cx="6643702" cy="4500594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степени. Конкурс МДОУ ДС «Березка»:  «Зимняя сказка»  </a:t>
            </a:r>
          </a:p>
          <a:p>
            <a:pPr algn="l">
              <a:spcAft>
                <a:spcPts val="0"/>
              </a:spcAft>
            </a:pP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степени. Всероссийский конкурс детских рисунков «Моя ладошка»</a:t>
            </a:r>
          </a:p>
          <a:p>
            <a:pPr algn="l">
              <a:spcAft>
                <a:spcPts val="0"/>
              </a:spcAft>
            </a:pP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место. Международный конкурс рисунков «Моя малая родина»</a:t>
            </a:r>
          </a:p>
          <a:p>
            <a:pPr algn="l">
              <a:spcAft>
                <a:spcPts val="0"/>
              </a:spcAft>
            </a:pP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1 место. </a:t>
            </a: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Всероссийский фотоконкурс «Моя семья», проведенный Центром творческого развития детей и подростков «Замок Талантов» </a:t>
            </a:r>
          </a:p>
          <a:p>
            <a:pPr algn="l">
              <a:spcAft>
                <a:spcPts val="0"/>
              </a:spcAft>
            </a:pP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Дипломант. Всероссийский творческий конкурс «</a:t>
            </a:r>
            <a:r>
              <a:rPr lang="ru-RU" sz="1800" i="1" dirty="0" err="1" smtClean="0">
                <a:solidFill>
                  <a:srgbClr val="002060"/>
                </a:solidFill>
                <a:ea typeface="Calibri"/>
                <a:cs typeface="Times New Roman"/>
              </a:rPr>
              <a:t>Рассударики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». Номинация «Времена года». Работа: «Осенние мгновения Северного края»</a:t>
            </a:r>
          </a:p>
          <a:p>
            <a:pPr algn="l">
              <a:spcAft>
                <a:spcPts val="0"/>
              </a:spcAft>
            </a:pPr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III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степень. Всероссийский фотоконкурс «Праздник урожая» </a:t>
            </a:r>
          </a:p>
          <a:p>
            <a:pPr algn="l"/>
            <a:r>
              <a:rPr lang="en-US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III</a:t>
            </a:r>
            <a:r>
              <a:rPr lang="ru-RU" sz="1800" i="1" dirty="0" smtClean="0">
                <a:solidFill>
                  <a:srgbClr val="002060"/>
                </a:solidFill>
                <a:ea typeface="Calibri"/>
                <a:cs typeface="Times New Roman"/>
              </a:rPr>
              <a:t> степень. Всероссийский дистанционный конкурс с международным участием «Край родной, навек любимый» </a:t>
            </a:r>
          </a:p>
          <a:p>
            <a:pPr algn="l">
              <a:spcAft>
                <a:spcPts val="0"/>
              </a:spcAft>
            </a:pPr>
            <a:endParaRPr lang="ru-RU" sz="1800" i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l">
              <a:spcAft>
                <a:spcPts val="0"/>
              </a:spcAft>
            </a:pPr>
            <a:endParaRPr lang="ru-RU" sz="2000" i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643050"/>
            <a:ext cx="60722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ru-RU" sz="36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57167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Результаты участия воспитанников  в конкурсах</a:t>
            </a:r>
          </a:p>
          <a:p>
            <a:pPr algn="ctr"/>
            <a:endParaRPr lang="ru-RU" sz="40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474345"/>
            <a:ext cx="70723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	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121" name="Picture 1" descr="C:\Users\SONY\Desktop\Новая папка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14818"/>
            <a:ext cx="2286016" cy="250033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361</TotalTime>
  <Words>510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 </vt:lpstr>
      <vt:lpstr>Слайд 5</vt:lpstr>
      <vt:lpstr>      Сертификат участника.  Всероссийский конкурс «Мое призвание» (конкурс эссе).  Диплом Гран-При. Международный  открытый фестиваль «Педагогический талант». Номинация: «Лучшее портфолио педагога, преподавателя». Работа: «Чтобы одарять светом других, надо носить солнце в себе»  Диплом 3 место. Всероссийский конкурс «Педагогический успех». Номинация «Летняя пора». Работа «Играем, веселимся – летом»  Сертификат участника. Всероссийский конкурс «Мои детки, как конфетки». Работа: «Мы подросли»  Диплом 1 место. Фестиваль международных и всероссийских конкурсов «Таланты России». Номинация «Сценарий мероприятий». Работа «Все дальше уходит от нас эта дата - 9 Мая 1945 года»  Грамота 3 место. Муниципальный конкурс декоративно-прикладного искусства педагогов образовательных учреждений «Радуга увлечений»          </vt:lpstr>
      <vt:lpstr>Слайд 7</vt:lpstr>
      <vt:lpstr> 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48</cp:revision>
  <dcterms:created xsi:type="dcterms:W3CDTF">2014-11-19T09:59:58Z</dcterms:created>
  <dcterms:modified xsi:type="dcterms:W3CDTF">2016-01-23T03:55:16Z</dcterms:modified>
</cp:coreProperties>
</file>